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9" r:id="rId3"/>
    <p:sldId id="260" r:id="rId4"/>
    <p:sldId id="261" r:id="rId5"/>
    <p:sldId id="273" r:id="rId6"/>
    <p:sldId id="258" r:id="rId7"/>
    <p:sldId id="298" r:id="rId8"/>
    <p:sldId id="299" r:id="rId9"/>
    <p:sldId id="274" r:id="rId10"/>
    <p:sldId id="265" r:id="rId11"/>
    <p:sldId id="270" r:id="rId12"/>
    <p:sldId id="268" r:id="rId13"/>
    <p:sldId id="269" r:id="rId14"/>
    <p:sldId id="271" r:id="rId15"/>
    <p:sldId id="297" r:id="rId16"/>
    <p:sldId id="296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92" r:id="rId29"/>
    <p:sldId id="293" r:id="rId30"/>
    <p:sldId id="294" r:id="rId31"/>
  </p:sldIdLst>
  <p:sldSz cx="9144000" cy="6858000" type="screen4x3"/>
  <p:notesSz cx="7099300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2700" y="-84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A3E069-282C-4EAD-B033-91F2AEFF6EB8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6D943-D4CE-4B54-8611-91FF561731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62D59-3151-4192-92C2-13BCD3B8E4B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548AB-BDE7-4A75-8147-71FA984321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TextBox 8"/>
          <p:cNvSpPr txBox="1"/>
          <p:nvPr userDrawn="1"/>
        </p:nvSpPr>
        <p:spPr>
          <a:xfrm rot="-1800000">
            <a:off x="2634900" y="3113706"/>
            <a:ext cx="40150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 smtClean="0">
                <a:solidFill>
                  <a:srgbClr val="FF0000"/>
                </a:solidFill>
              </a:rPr>
              <a:t>云剑电子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15000"/>
            <a:lum/>
          </a:blip>
          <a:srcRect/>
          <a:stretch>
            <a:fillRect l="80000" b="9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7390C-6F36-4931-86F4-8E9CF1CF0E16}" type="datetimeFigureOut">
              <a:rPr lang="zh-CN" altLang="en-US" smtClean="0"/>
              <a:pPr/>
              <a:t>2017/11/8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27D26-CD7C-4E82-A438-908AB272E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71604" y="1714488"/>
            <a:ext cx="6286544" cy="1071570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华文琥珀" pitchFamily="2" charset="-122"/>
                <a:ea typeface="华文琥珀" pitchFamily="2" charset="-122"/>
              </a:rPr>
              <a:t>自助洗车服务市场分析</a:t>
            </a:r>
            <a:endParaRPr lang="zh-CN" altLang="en-US" b="1" dirty="0">
              <a:solidFill>
                <a:srgbClr val="00B05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2976" y="3429000"/>
            <a:ext cx="6715172" cy="614370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县市级区域自助洗车服务投资方案</a:t>
            </a:r>
            <a:endParaRPr lang="zh-CN" altLang="en-US" sz="2800" b="1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500034" y="2786058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solidFill>
                  <a:srgbClr val="00B050"/>
                </a:solidFill>
                <a:latin typeface="华文琥珀" pitchFamily="2" charset="-122"/>
                <a:ea typeface="华文琥珀" pitchFamily="2" charset="-122"/>
              </a:rPr>
              <a:t>洗车服务市场规模</a:t>
            </a:r>
            <a:endParaRPr lang="zh-CN" altLang="en-US" dirty="0">
              <a:solidFill>
                <a:srgbClr val="00B05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00B050"/>
                </a:solidFill>
              </a:rPr>
              <a:t>年度百亿元的刚性</a:t>
            </a:r>
            <a:r>
              <a:rPr lang="zh-CN" altLang="en-US" sz="3600" b="1" dirty="0">
                <a:solidFill>
                  <a:srgbClr val="00B050"/>
                </a:solidFill>
              </a:rPr>
              <a:t>市场</a:t>
            </a:r>
            <a:r>
              <a:rPr lang="zh-CN" altLang="en-US" sz="3600" b="1" dirty="0" smtClean="0">
                <a:solidFill>
                  <a:srgbClr val="00B050"/>
                </a:solidFill>
              </a:rPr>
              <a:t>需求</a:t>
            </a:r>
            <a:endParaRPr lang="zh-CN" altLang="en-US" sz="3600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500034" y="1428736"/>
            <a:ext cx="8229600" cy="52149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2400" dirty="0" smtClean="0"/>
              <a:t>           2016</a:t>
            </a:r>
            <a:r>
              <a:rPr lang="zh-CN" altLang="en-US" sz="2400" dirty="0" smtClean="0"/>
              <a:t>年，全国小型载客汽车数量达</a:t>
            </a:r>
            <a:r>
              <a:rPr lang="en-US" altLang="zh-CN" sz="2400" dirty="0" smtClean="0"/>
              <a:t>1.6</a:t>
            </a:r>
            <a:r>
              <a:rPr lang="zh-CN" altLang="en-US" sz="2400" dirty="0" smtClean="0"/>
              <a:t>亿辆。其中私家车</a:t>
            </a:r>
            <a:r>
              <a:rPr lang="en-US" altLang="zh-CN" sz="2400" dirty="0" smtClean="0"/>
              <a:t>1.46</a:t>
            </a:r>
            <a:r>
              <a:rPr lang="zh-CN" altLang="en-US" sz="2400" dirty="0" smtClean="0"/>
              <a:t>亿辆，与</a:t>
            </a:r>
            <a:r>
              <a:rPr lang="en-US" altLang="zh-CN" sz="2400" dirty="0" smtClean="0"/>
              <a:t>2015</a:t>
            </a:r>
            <a:r>
              <a:rPr lang="zh-CN" altLang="en-US" sz="2400" dirty="0" smtClean="0"/>
              <a:t>年相比，增加</a:t>
            </a:r>
            <a:r>
              <a:rPr lang="en-US" altLang="zh-CN" sz="2400" dirty="0" smtClean="0"/>
              <a:t>2208</a:t>
            </a:r>
            <a:r>
              <a:rPr lang="zh-CN" altLang="en-US" sz="2400" dirty="0" smtClean="0"/>
              <a:t>万辆，增长</a:t>
            </a:r>
            <a:r>
              <a:rPr lang="en-US" altLang="zh-CN" sz="2400" dirty="0" smtClean="0"/>
              <a:t>15.08%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>
              <a:buNone/>
            </a:pPr>
            <a:r>
              <a:rPr lang="en-US" altLang="zh-CN" sz="2400" dirty="0"/>
              <a:t> </a:t>
            </a:r>
            <a:r>
              <a:rPr lang="en-US" altLang="zh-CN" sz="2400" dirty="0" smtClean="0"/>
              <a:t>                                                           ---</a:t>
            </a:r>
            <a:r>
              <a:rPr lang="zh-CN" altLang="en-US" sz="2400" dirty="0" smtClean="0"/>
              <a:t>公安部交管局统计</a:t>
            </a:r>
            <a:endParaRPr lang="en-US" altLang="zh-CN" sz="2400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zh-CN" altLang="en-US" sz="2400" dirty="0" smtClean="0">
                <a:solidFill>
                  <a:srgbClr val="FF0000"/>
                </a:solidFill>
              </a:rPr>
              <a:t>         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zh-CN" sz="2400" dirty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zh-CN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zh-CN" sz="24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400" dirty="0" smtClean="0">
                <a:solidFill>
                  <a:srgbClr val="FF0000"/>
                </a:solidFill>
              </a:rPr>
              <a:t>           </a:t>
            </a:r>
          </a:p>
          <a:p>
            <a:pPr>
              <a:buNone/>
            </a:pPr>
            <a:r>
              <a:rPr lang="en-US" altLang="zh-CN" sz="2400" dirty="0" smtClean="0">
                <a:solidFill>
                  <a:srgbClr val="FF0000"/>
                </a:solidFill>
              </a:rPr>
              <a:t>              </a:t>
            </a:r>
            <a:r>
              <a:rPr lang="zh-CN" altLang="en-US" sz="2400" dirty="0" smtClean="0">
                <a:solidFill>
                  <a:srgbClr val="FF0000"/>
                </a:solidFill>
              </a:rPr>
              <a:t>每部私家车洗车消费金额按</a:t>
            </a:r>
            <a:r>
              <a:rPr lang="en-US" altLang="zh-CN" sz="2400" dirty="0" smtClean="0">
                <a:solidFill>
                  <a:srgbClr val="FF0000"/>
                </a:solidFill>
              </a:rPr>
              <a:t>100</a:t>
            </a:r>
            <a:r>
              <a:rPr lang="zh-CN" altLang="en-US" sz="2400" dirty="0" smtClean="0">
                <a:solidFill>
                  <a:srgbClr val="FF0000"/>
                </a:solidFill>
              </a:rPr>
              <a:t>元</a:t>
            </a:r>
            <a:r>
              <a:rPr lang="en-US" altLang="zh-CN" sz="2400" dirty="0" smtClean="0">
                <a:solidFill>
                  <a:srgbClr val="FF0000"/>
                </a:solidFill>
              </a:rPr>
              <a:t>/</a:t>
            </a:r>
            <a:r>
              <a:rPr lang="zh-CN" altLang="en-US" sz="2400" dirty="0" smtClean="0">
                <a:solidFill>
                  <a:srgbClr val="FF0000"/>
                </a:solidFill>
              </a:rPr>
              <a:t>年计算。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图片 5" descr="20170124133033oa_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2928934"/>
            <a:ext cx="4857784" cy="25488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857256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各地洗车服务市场规模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229600" cy="4811715"/>
          </a:xfrm>
        </p:spPr>
        <p:txBody>
          <a:bodyPr>
            <a:normAutofit fontScale="77500" lnSpcReduction="20000"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pPr>
              <a:buNone/>
            </a:pPr>
            <a:r>
              <a:rPr lang="en-US" altLang="zh-CN" sz="2000" dirty="0" smtClean="0"/>
              <a:t>                                    </a:t>
            </a:r>
          </a:p>
          <a:p>
            <a:pPr>
              <a:buNone/>
            </a:pPr>
            <a:endParaRPr lang="en-US" altLang="zh-CN" sz="2000" dirty="0"/>
          </a:p>
          <a:p>
            <a:pPr>
              <a:buNone/>
            </a:pPr>
            <a:endParaRPr lang="en-US" altLang="zh-CN" sz="2000" dirty="0" smtClean="0"/>
          </a:p>
          <a:p>
            <a:pPr>
              <a:buNone/>
            </a:pPr>
            <a:endParaRPr lang="en-US" altLang="zh-CN" sz="2000" dirty="0"/>
          </a:p>
          <a:p>
            <a:pPr>
              <a:buNone/>
            </a:pPr>
            <a:endParaRPr lang="en-US" altLang="zh-CN" sz="2000" dirty="0" smtClean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                                  2015</a:t>
            </a:r>
            <a:r>
              <a:rPr lang="zh-CN" altLang="en-US" sz="2400" dirty="0" smtClean="0"/>
              <a:t>年各省市自治区私家车保有量</a:t>
            </a:r>
            <a:endParaRPr lang="en-US" altLang="zh-CN" sz="2400" dirty="0"/>
          </a:p>
          <a:p>
            <a:endParaRPr lang="en-US" altLang="zh-CN" sz="2400" dirty="0" smtClean="0"/>
          </a:p>
          <a:p>
            <a:r>
              <a:rPr lang="zh-CN" altLang="en-US" sz="2400" dirty="0" smtClean="0">
                <a:solidFill>
                  <a:srgbClr val="FF0000"/>
                </a:solidFill>
              </a:rPr>
              <a:t>根据目标市场所在具体行政区域的私家车保有量，按每部车洗车消费金额</a:t>
            </a:r>
            <a:r>
              <a:rPr lang="en-US" altLang="zh-CN" sz="2400" dirty="0" smtClean="0">
                <a:solidFill>
                  <a:srgbClr val="FF0000"/>
                </a:solidFill>
              </a:rPr>
              <a:t>100</a:t>
            </a:r>
            <a:r>
              <a:rPr lang="zh-CN" altLang="en-US" sz="2400" dirty="0" smtClean="0">
                <a:solidFill>
                  <a:srgbClr val="FF0000"/>
                </a:solidFill>
              </a:rPr>
              <a:t>元</a:t>
            </a:r>
            <a:r>
              <a:rPr lang="en-US" altLang="zh-CN" sz="2400" dirty="0" smtClean="0">
                <a:solidFill>
                  <a:srgbClr val="FF0000"/>
                </a:solidFill>
              </a:rPr>
              <a:t>/</a:t>
            </a:r>
            <a:r>
              <a:rPr lang="zh-CN" altLang="en-US" sz="2400" dirty="0" smtClean="0">
                <a:solidFill>
                  <a:srgbClr val="FF0000"/>
                </a:solidFill>
              </a:rPr>
              <a:t>年估算。</a:t>
            </a:r>
            <a:endParaRPr lang="en-US" altLang="zh-CN" sz="2400" dirty="0" smtClean="0"/>
          </a:p>
        </p:txBody>
      </p:sp>
      <p:pic>
        <p:nvPicPr>
          <p:cNvPr id="5" name="图片 4" descr="2c2a78310a55b31910b3c3424aa98226cefc17a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7980" y="1500174"/>
            <a:ext cx="2965326" cy="3288165"/>
          </a:xfrm>
          <a:prstGeom prst="rect">
            <a:avLst/>
          </a:prstGeom>
        </p:spPr>
      </p:pic>
      <p:pic>
        <p:nvPicPr>
          <p:cNvPr id="6" name="图片 5" descr="fad80b55b319ebc44b3237ae8b26cffc1f1716a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857364"/>
            <a:ext cx="4183886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229600" cy="857256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洗车服务市场业态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2857519"/>
          </a:xfrm>
        </p:spPr>
        <p:txBody>
          <a:bodyPr/>
          <a:lstStyle/>
          <a:p>
            <a:r>
              <a:rPr lang="zh-CN" altLang="en-US" dirty="0" smtClean="0"/>
              <a:t>小规模分散投资</a:t>
            </a:r>
            <a:endParaRPr lang="en-US" altLang="zh-CN" dirty="0" smtClean="0"/>
          </a:p>
          <a:p>
            <a:r>
              <a:rPr lang="zh-CN" altLang="en-US" dirty="0" smtClean="0"/>
              <a:t>洗车服务网点无统一规划布局</a:t>
            </a:r>
            <a:endParaRPr lang="en-US" altLang="zh-CN" dirty="0" smtClean="0"/>
          </a:p>
          <a:p>
            <a:r>
              <a:rPr lang="zh-CN" altLang="en-US" dirty="0" smtClean="0"/>
              <a:t>共享经济的春风已经催生了共享洗车</a:t>
            </a:r>
            <a:endParaRPr lang="en-US" altLang="zh-CN" dirty="0" smtClean="0"/>
          </a:p>
          <a:p>
            <a:r>
              <a:rPr lang="zh-CN" altLang="en-US" dirty="0" smtClean="0"/>
              <a:t>传统洗车店投资大、门槛高、环保审查严格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000132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洗车服务行业的经营模式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428869"/>
            <a:ext cx="8229600" cy="2786081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专业洗车设备</a:t>
            </a:r>
            <a:r>
              <a:rPr lang="en-US" altLang="zh-CN" dirty="0" smtClean="0"/>
              <a:t>+</a:t>
            </a:r>
            <a:r>
              <a:rPr lang="zh-CN" altLang="en-US" dirty="0" smtClean="0"/>
              <a:t>专职洗车工的传统洗车行</a:t>
            </a:r>
            <a:endParaRPr lang="en-US" altLang="zh-CN" dirty="0" smtClean="0"/>
          </a:p>
          <a:p>
            <a:r>
              <a:rPr lang="zh-CN" altLang="en-US" dirty="0" smtClean="0"/>
              <a:t>专人值守的大型自动洗车机</a:t>
            </a:r>
            <a:endParaRPr lang="en-US" altLang="zh-CN" dirty="0" smtClean="0"/>
          </a:p>
          <a:p>
            <a:r>
              <a:rPr lang="zh-CN" altLang="en-US" dirty="0" smtClean="0"/>
              <a:t>车主预约专职洗车工上门定点洗车</a:t>
            </a:r>
            <a:endParaRPr lang="en-US" altLang="zh-CN" dirty="0" smtClean="0"/>
          </a:p>
          <a:p>
            <a:r>
              <a:rPr lang="zh-CN" altLang="en-US" dirty="0" smtClean="0"/>
              <a:t>专业洗车设备</a:t>
            </a:r>
            <a:r>
              <a:rPr lang="en-US" altLang="zh-CN" dirty="0" smtClean="0"/>
              <a:t>+</a:t>
            </a:r>
            <a:r>
              <a:rPr lang="zh-CN" altLang="en-US" dirty="0" smtClean="0"/>
              <a:t>车主自助洗车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786742" cy="78581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自助洗车的特点</a:t>
            </a:r>
            <a:r>
              <a:rPr lang="en-US" altLang="zh-CN" b="1" dirty="0" smtClean="0">
                <a:solidFill>
                  <a:srgbClr val="00B050"/>
                </a:solidFill>
              </a:rPr>
              <a:t>(1)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1500174"/>
            <a:ext cx="8215402" cy="5000660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智能化设备，运营成本低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pPr lvl="1"/>
            <a:r>
              <a:rPr lang="zh-CN" altLang="en-US" dirty="0" smtClean="0"/>
              <a:t>无人值守，不需人工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不需要租赁商业店铺，小区，物业，加油站等，只需</a:t>
            </a:r>
            <a:r>
              <a:rPr lang="en-US" altLang="zh-CN" dirty="0" smtClean="0"/>
              <a:t>2</a:t>
            </a:r>
            <a:r>
              <a:rPr lang="zh-CN" altLang="en-US" dirty="0" smtClean="0"/>
              <a:t>个车位</a:t>
            </a:r>
            <a:endParaRPr lang="en-US" altLang="zh-CN" dirty="0" smtClean="0"/>
          </a:p>
          <a:p>
            <a:r>
              <a:rPr lang="zh-CN" altLang="en-US" dirty="0" smtClean="0">
                <a:solidFill>
                  <a:srgbClr val="0000FF"/>
                </a:solidFill>
              </a:rPr>
              <a:t>投资小，见效快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pPr lvl="1"/>
            <a:r>
              <a:rPr lang="zh-CN" altLang="en-US" dirty="0" smtClean="0"/>
              <a:t>一次投资远比传统行业低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24</a:t>
            </a:r>
            <a:r>
              <a:rPr lang="zh-CN" altLang="en-US" dirty="0" smtClean="0"/>
              <a:t>小时营业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小投入，长期稳定收益</a:t>
            </a:r>
          </a:p>
          <a:p>
            <a:pPr lvl="1"/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786742" cy="78581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自助洗车的特点</a:t>
            </a:r>
            <a:r>
              <a:rPr lang="en-US" altLang="zh-CN" b="1" dirty="0" smtClean="0">
                <a:solidFill>
                  <a:srgbClr val="00B050"/>
                </a:solidFill>
              </a:rPr>
              <a:t>(2)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1500174"/>
            <a:ext cx="8215402" cy="4286280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计费灵活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pPr lvl="1"/>
            <a:r>
              <a:rPr lang="zh-CN" altLang="en-US" dirty="0" smtClean="0"/>
              <a:t>刷卡、投币、会员、微信扫码，车主自行选择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价格非常实惠</a:t>
            </a:r>
            <a:endParaRPr lang="en-US" altLang="zh-CN" dirty="0" smtClean="0"/>
          </a:p>
          <a:p>
            <a:r>
              <a:rPr lang="zh-CN" altLang="en-US" dirty="0" smtClean="0">
                <a:solidFill>
                  <a:srgbClr val="0000FF"/>
                </a:solidFill>
              </a:rPr>
              <a:t>洗车方便还低碳环保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pPr lvl="1"/>
            <a:r>
              <a:rPr lang="zh-CN" altLang="en-US" dirty="0" smtClean="0"/>
              <a:t>家门口洗车，不用开很远的车，洗车方便，快捷，洗一辆车约</a:t>
            </a:r>
            <a:r>
              <a:rPr lang="en-US" altLang="zh-CN" dirty="0" smtClean="0"/>
              <a:t>10</a:t>
            </a:r>
            <a:r>
              <a:rPr lang="zh-CN" altLang="en-US" dirty="0" smtClean="0"/>
              <a:t>分钟，不用排队等候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轻松洗车，洗车耗水量只有传统的</a:t>
            </a:r>
            <a:r>
              <a:rPr lang="en-US" altLang="zh-CN" dirty="0" smtClean="0"/>
              <a:t>1/4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传统洗车行、自动洗车机、专业洗车设备</a:t>
            </a:r>
            <a:r>
              <a:rPr lang="en-US" altLang="zh-CN" b="1" dirty="0" smtClean="0">
                <a:solidFill>
                  <a:srgbClr val="00B050"/>
                </a:solidFill>
              </a:rPr>
              <a:t>+</a:t>
            </a:r>
            <a:r>
              <a:rPr lang="zh-CN" altLang="en-US" b="1" dirty="0" smtClean="0">
                <a:solidFill>
                  <a:srgbClr val="00B050"/>
                </a:solidFill>
              </a:rPr>
              <a:t>车主自助洗车 比较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pic>
        <p:nvPicPr>
          <p:cNvPr id="5" name="内容占位符 4" descr="348845010@chatroom_1489846059311_3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85926"/>
            <a:ext cx="9144000" cy="442915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928694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预约上门定点洗车模式的衰落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1357298"/>
            <a:ext cx="8443914" cy="500066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2015</a:t>
            </a:r>
            <a:r>
              <a:rPr lang="zh-CN" altLang="en-US" dirty="0" smtClean="0"/>
              <a:t>年初兴起，该模式在不到一年的时间里已日渐式微，烧钱补贴难以为继。 </a:t>
            </a:r>
            <a:r>
              <a:rPr lang="en-US" altLang="zh-CN" dirty="0" smtClean="0"/>
              <a:t>2015</a:t>
            </a:r>
            <a:r>
              <a:rPr lang="zh-CN" altLang="en-US" dirty="0" smtClean="0"/>
              <a:t>年底，赶集易洗车、</a:t>
            </a:r>
            <a:r>
              <a:rPr lang="en-US" altLang="zh-CN" dirty="0" smtClean="0"/>
              <a:t>e</a:t>
            </a:r>
            <a:r>
              <a:rPr lang="zh-CN" altLang="en-US" dirty="0" smtClean="0"/>
              <a:t>洗车、嘀嗒洗车、功夫洗车等上门洗车平台相继关闭上门业务。</a:t>
            </a:r>
            <a:endParaRPr lang="en-US" altLang="zh-CN" dirty="0"/>
          </a:p>
          <a:p>
            <a:r>
              <a:rPr lang="zh-CN" altLang="en-US" dirty="0" smtClean="0"/>
              <a:t>随业务量增加带来的设备购置、人力成本上升远远大于省却的场地租金；</a:t>
            </a:r>
            <a:endParaRPr lang="en-US" altLang="zh-CN" dirty="0" smtClean="0"/>
          </a:p>
          <a:p>
            <a:r>
              <a:rPr lang="zh-CN" altLang="en-US" dirty="0" smtClean="0"/>
              <a:t>因邻车和物业管理所引发的争执；</a:t>
            </a:r>
            <a:endParaRPr lang="en-US" altLang="zh-CN" dirty="0" smtClean="0"/>
          </a:p>
          <a:p>
            <a:r>
              <a:rPr lang="zh-CN" altLang="en-US" dirty="0" smtClean="0"/>
              <a:t>移动洗车设备在洗车时对车面</a:t>
            </a:r>
            <a:r>
              <a:rPr lang="en-US" altLang="zh-CN" dirty="0" smtClean="0"/>
              <a:t>/</a:t>
            </a:r>
            <a:r>
              <a:rPr lang="zh-CN" altLang="en-US" dirty="0" smtClean="0"/>
              <a:t>漆的损坏也时有争论。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28596" y="2071678"/>
            <a:ext cx="8229600" cy="1285884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华文琥珀" pitchFamily="2" charset="-122"/>
                <a:ea typeface="华文琥珀" pitchFamily="2" charset="-122"/>
              </a:rPr>
              <a:t>自助洗车模式的竞争优势</a:t>
            </a:r>
            <a:endParaRPr lang="zh-CN" altLang="en-US" b="1" dirty="0">
              <a:solidFill>
                <a:srgbClr val="00B05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自助洗车与传统洗车行盈利对比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日洗车数量少于</a:t>
            </a:r>
            <a:r>
              <a:rPr lang="en-US" altLang="zh-CN" dirty="0" smtClean="0"/>
              <a:t>15</a:t>
            </a:r>
            <a:r>
              <a:rPr lang="zh-CN" altLang="en-US" dirty="0" smtClean="0"/>
              <a:t>车次时，自助洗车盈利优势明显；当两者日洗车数量由</a:t>
            </a:r>
            <a:r>
              <a:rPr lang="en-US" altLang="zh-CN" dirty="0" smtClean="0"/>
              <a:t>15</a:t>
            </a:r>
            <a:r>
              <a:rPr lang="zh-CN" altLang="en-US" dirty="0" smtClean="0"/>
              <a:t>车次增长时，自助洗车盈利水平相比传统洗车行会持续下降。</a:t>
            </a:r>
            <a:endParaRPr lang="en-US" altLang="zh-CN" dirty="0" smtClean="0"/>
          </a:p>
          <a:p>
            <a:r>
              <a:rPr lang="zh-CN" altLang="en-US" dirty="0" smtClean="0"/>
              <a:t>自助洗车单价降为传统洗车行</a:t>
            </a:r>
            <a:r>
              <a:rPr lang="en-US" altLang="zh-CN" dirty="0" smtClean="0"/>
              <a:t>1/3</a:t>
            </a:r>
            <a:r>
              <a:rPr lang="zh-CN" altLang="en-US" dirty="0" smtClean="0"/>
              <a:t>，若洗车数量比其增加</a:t>
            </a:r>
            <a:r>
              <a:rPr lang="en-US" altLang="zh-CN" dirty="0" smtClean="0"/>
              <a:t>0.5-1.5</a:t>
            </a:r>
            <a:r>
              <a:rPr lang="zh-CN" altLang="en-US" dirty="0" smtClean="0"/>
              <a:t>倍，则能维持相同的盈利水平。（具体计算详见附件一）</a:t>
            </a:r>
            <a:endParaRPr lang="en-US" altLang="zh-CN" dirty="0" smtClean="0"/>
          </a:p>
          <a:p>
            <a:r>
              <a:rPr lang="zh-CN" altLang="en-US" dirty="0" smtClean="0"/>
              <a:t>自助洗车的日洗车数量能否增加，由需求价格弹性系数、消费者体验所决定。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+mn-ea"/>
                <a:ea typeface="+mn-ea"/>
              </a:rPr>
              <a:t>自助洗车良好的用户体验</a:t>
            </a:r>
            <a:endParaRPr lang="zh-CN" altLang="en-US" b="1" dirty="0">
              <a:solidFill>
                <a:srgbClr val="00B050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1472" y="1000108"/>
            <a:ext cx="8229600" cy="5626121"/>
          </a:xfrm>
        </p:spPr>
        <p:txBody>
          <a:bodyPr>
            <a:normAutofit fontScale="85000" lnSpcReduction="20000"/>
          </a:bodyPr>
          <a:lstStyle/>
          <a:p>
            <a:r>
              <a:rPr lang="en-US" altLang="zh-CN" dirty="0" smtClean="0"/>
              <a:t>    1</a:t>
            </a:r>
            <a:r>
              <a:rPr lang="zh-CN" altLang="en-US" dirty="0" smtClean="0"/>
              <a:t>、洗车效果：由洗车工具和用品、清洁剂、清洁方法、人力和时间付出所定。自助洗车服务配备了专业的洗车工具、用品和去污剂，如能灌输</a:t>
            </a:r>
            <a:r>
              <a:rPr lang="zh-CN" altLang="en-US" b="1" u="sng" dirty="0" smtClean="0">
                <a:solidFill>
                  <a:srgbClr val="FF0000"/>
                </a:solidFill>
              </a:rPr>
              <a:t>正确的汽车清洁流程和方法</a:t>
            </a:r>
            <a:r>
              <a:rPr lang="zh-CN" altLang="en-US" dirty="0" smtClean="0"/>
              <a:t>给用户，因由其自主掌握人力和时间付出，用户个体自会在洗车效果上取得较良好的心理平衡感受。</a:t>
            </a:r>
            <a:endParaRPr lang="en-US" altLang="zh-CN" dirty="0" smtClean="0"/>
          </a:p>
          <a:p>
            <a:r>
              <a:rPr lang="zh-CN" altLang="en-US" dirty="0" smtClean="0"/>
              <a:t>    </a:t>
            </a:r>
            <a:r>
              <a:rPr lang="en-US" altLang="zh-CN" dirty="0" smtClean="0"/>
              <a:t>2</a:t>
            </a:r>
            <a:r>
              <a:rPr lang="zh-CN" altLang="en-US" dirty="0" smtClean="0"/>
              <a:t>、身心感受：较传统洗车行，自助洗车在合理布局建立网点、宣传推广后，车主基本上可以</a:t>
            </a:r>
            <a:r>
              <a:rPr lang="zh-CN" altLang="en-US" u="sng" dirty="0" smtClean="0">
                <a:solidFill>
                  <a:srgbClr val="FF0000"/>
                </a:solidFill>
              </a:rPr>
              <a:t>随时就近洗车</a:t>
            </a:r>
            <a:r>
              <a:rPr lang="zh-CN" altLang="en-US" dirty="0" smtClean="0"/>
              <a:t>，无须排队等待，快捷方便；车主视情况既可简单冲洗，也可仔细精洗，自由自主、收费标准明晰，完全避免了因服务水平和收费异议所招致的不满和争执；自助洗车属于</a:t>
            </a:r>
            <a:r>
              <a:rPr lang="zh-CN" altLang="en-US" u="sng" dirty="0" smtClean="0">
                <a:solidFill>
                  <a:srgbClr val="FF0000"/>
                </a:solidFill>
              </a:rPr>
              <a:t>中低强度体力劳动</a:t>
            </a:r>
            <a:r>
              <a:rPr lang="zh-CN" altLang="en-US" dirty="0" smtClean="0"/>
              <a:t>，但天气晴好的日子，对于职业司机、办公室白领等久坐的人群而言，更接近一种舒展筋骨、童趣盎然的嬉水活动；对有年幼子女的父母而言，甚至可以把洗车提升为</a:t>
            </a:r>
            <a:r>
              <a:rPr lang="zh-CN" altLang="en-US" u="sng" dirty="0" smtClean="0">
                <a:solidFill>
                  <a:srgbClr val="FF0000"/>
                </a:solidFill>
              </a:rPr>
              <a:t>温馨的亲子活动</a:t>
            </a:r>
            <a:r>
              <a:rPr lang="en-US" altLang="zh-CN" dirty="0" smtClean="0"/>
              <a:t>(</a:t>
            </a:r>
            <a:r>
              <a:rPr lang="zh-CN" altLang="en-US" dirty="0" smtClean="0"/>
              <a:t>寒冷的冬日除外</a:t>
            </a:r>
            <a:r>
              <a:rPr lang="en-US" altLang="zh-CN" dirty="0" smtClean="0"/>
              <a:t>)</a:t>
            </a:r>
            <a:r>
              <a:rPr lang="zh-CN" altLang="en-US" dirty="0" smtClean="0"/>
              <a:t>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00010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自助洗车服务推广和增值</a:t>
            </a:r>
            <a:r>
              <a:rPr lang="en-US" altLang="zh-CN" b="1" dirty="0" smtClean="0">
                <a:solidFill>
                  <a:srgbClr val="00B050"/>
                </a:solidFill>
              </a:rPr>
              <a:t>(1)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对于一些不愿、不方便自己动手洗车的人士，可通过“帮洗”方式（通过平台呼叫已注册、临时兼职洗车工到场），为其提供更个性化、更精细的服务；</a:t>
            </a:r>
            <a:endParaRPr lang="en-US" altLang="zh-CN" dirty="0" smtClean="0"/>
          </a:p>
          <a:p>
            <a:r>
              <a:rPr lang="zh-CN" altLang="en-US" dirty="0" smtClean="0"/>
              <a:t>通过自助洗车服务会员的方式，可以汇聚一个地域内高消费人群，通过服务运营商的自媒体、终端设备显示屏推送广告和其他宣传信息，获取洗车之外的经营效益；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939784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自助洗车服务推广和增值</a:t>
            </a:r>
            <a:r>
              <a:rPr lang="en-US" altLang="zh-CN" b="1" dirty="0" smtClean="0">
                <a:solidFill>
                  <a:srgbClr val="00B050"/>
                </a:solidFill>
              </a:rPr>
              <a:t>(2)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dirty="0" smtClean="0"/>
              <a:t>特别的，利用自助洗车服务平台，可在区域内形成极具针对性的渠道，代理多家保险公司的各种车险，进行网上销售。与传统的保险推销方式相比，将因其成本低廉、快捷方便而富有很大竞争力。</a:t>
            </a:r>
            <a:endParaRPr lang="en-US" altLang="zh-CN" dirty="0" smtClean="0"/>
          </a:p>
          <a:p>
            <a:r>
              <a:rPr lang="zh-CN" altLang="en-US" dirty="0" smtClean="0"/>
              <a:t>通过逐步完善各系统通讯协议的对接，每个自助洗车服务终端都可以升级为一个零售站点，开展如彩票、电影票等的销售业务。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1571612"/>
            <a:ext cx="8229600" cy="857256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自助洗车环保优势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357431"/>
            <a:ext cx="8229600" cy="2357454"/>
          </a:xfrm>
        </p:spPr>
        <p:txBody>
          <a:bodyPr/>
          <a:lstStyle/>
          <a:p>
            <a:r>
              <a:rPr lang="zh-CN" altLang="en-US" dirty="0" smtClean="0"/>
              <a:t>节水效果显著；</a:t>
            </a:r>
            <a:endParaRPr lang="en-US" altLang="zh-CN" dirty="0" smtClean="0"/>
          </a:p>
          <a:p>
            <a:r>
              <a:rPr lang="zh-CN" altLang="en-US" dirty="0" smtClean="0"/>
              <a:t>集中管理，便于推广采用更环保的清洁剂。</a:t>
            </a:r>
            <a:endParaRPr lang="en-US" altLang="zh-CN" dirty="0" smtClean="0"/>
          </a:p>
          <a:p>
            <a:r>
              <a:rPr lang="zh-CN" altLang="en-US" dirty="0" smtClean="0"/>
              <a:t>降低水资源的浪费和污染。</a:t>
            </a:r>
            <a:endParaRPr lang="en-US" altLang="zh-CN" dirty="0" smtClean="0"/>
          </a:p>
          <a:p>
            <a:r>
              <a:rPr lang="zh-CN" altLang="en-US" dirty="0" smtClean="0"/>
              <a:t>节能，洗一辆车不到一度电</a:t>
            </a:r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28596" y="2714620"/>
            <a:ext cx="8358246" cy="114300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华文琥珀" pitchFamily="2" charset="-122"/>
                <a:ea typeface="华文琥珀" pitchFamily="2" charset="-122"/>
              </a:rPr>
              <a:t>自助洗车设备和服务投资时机和方案</a:t>
            </a:r>
            <a:endParaRPr lang="zh-CN" altLang="en-US" b="1" dirty="0">
              <a:solidFill>
                <a:srgbClr val="00B05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自助洗车设备和服务市场现状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357850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dirty="0" smtClean="0"/>
              <a:t>目前国内自助洗车机市场，设备生产厂家约</a:t>
            </a:r>
            <a:r>
              <a:rPr lang="en-US" altLang="zh-CN" dirty="0" smtClean="0"/>
              <a:t>50</a:t>
            </a:r>
            <a:r>
              <a:rPr lang="zh-CN" altLang="en-US" dirty="0" smtClean="0"/>
              <a:t>家，其中约</a:t>
            </a:r>
            <a:r>
              <a:rPr lang="en-US" altLang="zh-CN" dirty="0" smtClean="0"/>
              <a:t>10</a:t>
            </a:r>
            <a:r>
              <a:rPr lang="zh-CN" altLang="en-US" dirty="0" smtClean="0"/>
              <a:t>家具备设备联网的云平台服务。已初步形成品牌效应的有起步较早的广东“车海洋” ，发展较快的深圳“非洗不可”可和“逸洗车” 。</a:t>
            </a:r>
            <a:endParaRPr lang="en-US" altLang="zh-CN" dirty="0" smtClean="0"/>
          </a:p>
          <a:p>
            <a:r>
              <a:rPr lang="zh-CN" altLang="en-US" dirty="0" smtClean="0"/>
              <a:t>经营理念以推销设备、或收取设备押金为前提的合作分成为主。（夸大自助洗车服务盈利收益的现象普遍存在。）</a:t>
            </a:r>
            <a:endParaRPr lang="en-US" altLang="zh-CN" dirty="0" smtClean="0"/>
          </a:p>
          <a:p>
            <a:r>
              <a:rPr lang="zh-CN" altLang="en-US" dirty="0" smtClean="0"/>
              <a:t>业务发展对象大都为看好自助洗车行业的小规模投资人，所建立的站点也分散于全国各地。在某一个城市合理布局、成规模发展的趋势已初步显现，南京市城管部门与福建“易自助”合作，</a:t>
            </a:r>
            <a:r>
              <a:rPr lang="en-US" altLang="zh-CN" dirty="0" smtClean="0"/>
              <a:t> </a:t>
            </a:r>
            <a:r>
              <a:rPr lang="zh-CN" altLang="en-US" dirty="0" smtClean="0"/>
              <a:t>于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年</a:t>
            </a:r>
            <a:r>
              <a:rPr lang="en-US" altLang="zh-CN" dirty="0" smtClean="0"/>
              <a:t>10</a:t>
            </a:r>
            <a:r>
              <a:rPr lang="zh-CN" altLang="en-US" dirty="0" smtClean="0"/>
              <a:t>月在辖区内设立、开通了约</a:t>
            </a:r>
            <a:r>
              <a:rPr lang="en-US" altLang="zh-CN" dirty="0" smtClean="0"/>
              <a:t>50</a:t>
            </a:r>
            <a:r>
              <a:rPr lang="zh-CN" altLang="en-US" dirty="0" smtClean="0"/>
              <a:t>个自助服务洗车点。</a:t>
            </a:r>
            <a:endParaRPr lang="en-US" altLang="zh-CN" dirty="0" smtClean="0"/>
          </a:p>
          <a:p>
            <a:r>
              <a:rPr lang="zh-CN" altLang="en-US" dirty="0" smtClean="0"/>
              <a:t>自助洗车设备涉及机械、水路、电气、电子、网络通讯、软件等多领域技术，设备可靠性、环境适应性仍待提高。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1071546"/>
            <a:ext cx="8229600" cy="78581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投资</a:t>
            </a:r>
            <a:r>
              <a:rPr lang="zh-CN" altLang="en-US" b="1" dirty="0" smtClean="0">
                <a:solidFill>
                  <a:srgbClr val="00B050"/>
                </a:solidFill>
              </a:rPr>
              <a:t>正当行时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/>
          <a:lstStyle/>
          <a:p>
            <a:r>
              <a:rPr lang="zh-CN" altLang="en-US" dirty="0" smtClean="0"/>
              <a:t>“互联网</a:t>
            </a:r>
            <a:r>
              <a:rPr lang="en-US" altLang="zh-CN" dirty="0" smtClean="0"/>
              <a:t>+</a:t>
            </a:r>
            <a:r>
              <a:rPr lang="zh-CN" altLang="en-US" dirty="0" smtClean="0"/>
              <a:t>”、“环保”、“便民服务”，“共享经济”等，符合当下国家的产业发展扶植方向。</a:t>
            </a:r>
            <a:endParaRPr lang="en-US" altLang="zh-CN" dirty="0" smtClean="0"/>
          </a:p>
          <a:p>
            <a:r>
              <a:rPr lang="zh-CN" altLang="en-US" dirty="0" smtClean="0"/>
              <a:t>技术已经成熟，产业方兴未艾。</a:t>
            </a:r>
            <a:endParaRPr lang="en-US" altLang="zh-CN" dirty="0" smtClean="0"/>
          </a:p>
          <a:p>
            <a:r>
              <a:rPr lang="zh-CN" altLang="en-US" dirty="0" smtClean="0"/>
              <a:t>市场尚未形成大规模厂家、和有领导地位的品牌，资本进入大有可为。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zh-CN" altLang="en-US" dirty="0" smtClean="0">
                <a:solidFill>
                  <a:srgbClr val="00B050"/>
                </a:solidFill>
              </a:rPr>
              <a:t>投资方案和收入预期</a:t>
            </a:r>
            <a:endParaRPr lang="zh-CN" altLang="en-US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投资总额</a:t>
            </a:r>
            <a:r>
              <a:rPr lang="en-US" altLang="zh-CN" dirty="0" smtClean="0"/>
              <a:t>150-250</a:t>
            </a:r>
            <a:r>
              <a:rPr lang="zh-CN" altLang="en-US" dirty="0" smtClean="0"/>
              <a:t>万元，在某一县</a:t>
            </a:r>
            <a:r>
              <a:rPr lang="en-US" altLang="zh-CN" dirty="0" smtClean="0"/>
              <a:t>/</a:t>
            </a:r>
            <a:r>
              <a:rPr lang="zh-CN" altLang="en-US" dirty="0" smtClean="0"/>
              <a:t>地级市城区构建有</a:t>
            </a:r>
            <a:r>
              <a:rPr lang="en-US" altLang="zh-CN" dirty="0" smtClean="0"/>
              <a:t>50-100</a:t>
            </a:r>
            <a:r>
              <a:rPr lang="zh-CN" altLang="en-US" dirty="0" smtClean="0"/>
              <a:t>台终端设备的自助洗车服务网络。</a:t>
            </a:r>
            <a:endParaRPr lang="en-US" altLang="zh-CN" dirty="0" smtClean="0"/>
          </a:p>
          <a:p>
            <a:r>
              <a:rPr lang="zh-CN" altLang="en-US" dirty="0" smtClean="0"/>
              <a:t>其中终端设备投资</a:t>
            </a:r>
            <a:r>
              <a:rPr lang="en-US" altLang="zh-CN" dirty="0" smtClean="0"/>
              <a:t>45-90</a:t>
            </a:r>
            <a:r>
              <a:rPr lang="zh-CN" altLang="en-US" dirty="0" smtClean="0"/>
              <a:t>万元，场地水电管线搭建铺设</a:t>
            </a:r>
            <a:r>
              <a:rPr lang="en-US" altLang="zh-CN" dirty="0" smtClean="0"/>
              <a:t>30-60</a:t>
            </a:r>
            <a:r>
              <a:rPr lang="zh-CN" altLang="en-US" dirty="0" smtClean="0"/>
              <a:t>万元</a:t>
            </a:r>
            <a:r>
              <a:rPr lang="en-US" altLang="zh-CN" dirty="0" smtClean="0"/>
              <a:t>.</a:t>
            </a:r>
          </a:p>
          <a:p>
            <a:r>
              <a:rPr lang="zh-CN" altLang="en-US" dirty="0" smtClean="0"/>
              <a:t>预计</a:t>
            </a:r>
            <a:r>
              <a:rPr lang="en-US" altLang="zh-CN" dirty="0" smtClean="0"/>
              <a:t>3</a:t>
            </a:r>
            <a:r>
              <a:rPr lang="zh-CN" altLang="en-US" dirty="0" smtClean="0"/>
              <a:t>个月后，达到每台终端设备</a:t>
            </a:r>
            <a:r>
              <a:rPr lang="en-US" altLang="zh-CN" dirty="0" smtClean="0"/>
              <a:t>100</a:t>
            </a:r>
            <a:r>
              <a:rPr lang="zh-CN" altLang="en-US" dirty="0" smtClean="0"/>
              <a:t>元</a:t>
            </a:r>
            <a:r>
              <a:rPr lang="en-US" altLang="zh-CN" dirty="0" smtClean="0"/>
              <a:t>/</a:t>
            </a:r>
            <a:r>
              <a:rPr lang="zh-CN" altLang="en-US" dirty="0" smtClean="0"/>
              <a:t>天的营业收入，纯利</a:t>
            </a:r>
            <a:r>
              <a:rPr lang="en-US" altLang="zh-CN" dirty="0" smtClean="0"/>
              <a:t>50</a:t>
            </a:r>
            <a:r>
              <a:rPr lang="zh-CN" altLang="en-US" dirty="0" smtClean="0"/>
              <a:t>元</a:t>
            </a:r>
            <a:r>
              <a:rPr lang="en-US" altLang="zh-CN" dirty="0" smtClean="0"/>
              <a:t>/</a:t>
            </a:r>
            <a:r>
              <a:rPr lang="zh-CN" altLang="en-US" dirty="0" smtClean="0"/>
              <a:t>天，</a:t>
            </a:r>
            <a:r>
              <a:rPr lang="en-US" altLang="zh-CN" dirty="0" smtClean="0"/>
              <a:t>15</a:t>
            </a:r>
            <a:r>
              <a:rPr lang="zh-CN" altLang="en-US" dirty="0" smtClean="0"/>
              <a:t>个月内收回服务点硬件和建设投资。</a:t>
            </a:r>
            <a:endParaRPr lang="en-US" altLang="zh-CN" dirty="0" smtClean="0"/>
          </a:p>
          <a:p>
            <a:r>
              <a:rPr lang="zh-CN" altLang="en-US" dirty="0" smtClean="0"/>
              <a:t>后月纯利在</a:t>
            </a:r>
            <a:r>
              <a:rPr lang="en-US" altLang="zh-CN" dirty="0" smtClean="0"/>
              <a:t>7.5-15</a:t>
            </a:r>
            <a:r>
              <a:rPr lang="zh-CN" altLang="en-US" dirty="0" smtClean="0"/>
              <a:t>万。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远景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r>
              <a:rPr lang="zh-CN" altLang="en-US" dirty="0" smtClean="0"/>
              <a:t>完成了某一区域自助洗车终端设备布局、投入服务后，竞争者几乎不可能再进入本地市场。独占的市场地位将带来长期不断增长的收益。</a:t>
            </a:r>
            <a:endParaRPr lang="en-US" altLang="zh-CN" dirty="0" smtClean="0"/>
          </a:p>
          <a:p>
            <a:r>
              <a:rPr lang="zh-CN" altLang="en-US" dirty="0" smtClean="0"/>
              <a:t>某一区域自助洗车服务的经营数据使得投资的考量简单明晰，后续融资或将极具现实的说服力，使得快速占领全国市场变得可能。</a:t>
            </a:r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000132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风险点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00241"/>
            <a:ext cx="8229600" cy="3143272"/>
          </a:xfrm>
        </p:spPr>
        <p:txBody>
          <a:bodyPr/>
          <a:lstStyle/>
          <a:p>
            <a:r>
              <a:rPr lang="zh-CN" altLang="en-US" dirty="0" smtClean="0"/>
              <a:t>因行政管理原因，自助洗车网点不能进行充分合理的布局。</a:t>
            </a:r>
            <a:endParaRPr lang="en-US" altLang="zh-CN" dirty="0" smtClean="0"/>
          </a:p>
          <a:p>
            <a:r>
              <a:rPr lang="zh-CN" altLang="en-US" dirty="0" smtClean="0"/>
              <a:t>终端设备人为损坏。</a:t>
            </a:r>
            <a:endParaRPr lang="en-US" altLang="zh-CN" dirty="0" smtClean="0"/>
          </a:p>
          <a:p>
            <a:r>
              <a:rPr lang="zh-CN" altLang="en-US" dirty="0" smtClean="0"/>
              <a:t>终端设备性能不稳定，故障频繁且不能及时修复，造成用户体验不佳和维修费过大。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857256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投资、运营的关键点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500307"/>
            <a:ext cx="8229600" cy="2714644"/>
          </a:xfrm>
        </p:spPr>
        <p:txBody>
          <a:bodyPr/>
          <a:lstStyle/>
          <a:p>
            <a:r>
              <a:rPr lang="zh-CN" altLang="en-US" dirty="0" smtClean="0"/>
              <a:t>与城市管理部门的沟通协调能力</a:t>
            </a:r>
            <a:endParaRPr lang="en-US" altLang="zh-CN" dirty="0" smtClean="0"/>
          </a:p>
          <a:p>
            <a:r>
              <a:rPr lang="zh-CN" altLang="en-US" dirty="0" smtClean="0"/>
              <a:t>成熟的技术方案和产品</a:t>
            </a:r>
            <a:endParaRPr lang="en-US" altLang="zh-CN" dirty="0" smtClean="0"/>
          </a:p>
          <a:p>
            <a:r>
              <a:rPr lang="zh-CN" altLang="en-US" dirty="0" smtClean="0"/>
              <a:t>有相关经验的技术人员</a:t>
            </a:r>
            <a:endParaRPr lang="en-US" altLang="zh-CN" dirty="0" smtClean="0"/>
          </a:p>
          <a:p>
            <a:r>
              <a:rPr lang="zh-CN" altLang="en-US" dirty="0" smtClean="0"/>
              <a:t>快速有效的宣传推广手段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</a:rPr>
              <a:t>某地服务运营实际数据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2015</a:t>
            </a:r>
            <a:r>
              <a:rPr lang="zh-CN" altLang="en-US" dirty="0" smtClean="0"/>
              <a:t>年</a:t>
            </a:r>
            <a:r>
              <a:rPr lang="en-US" altLang="zh-CN" dirty="0" smtClean="0"/>
              <a:t>5</a:t>
            </a:r>
            <a:r>
              <a:rPr lang="zh-CN" altLang="en-US" dirty="0" smtClean="0"/>
              <a:t>月，某商家于西南某省开始试运行自助洗车业务。到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年底，在</a:t>
            </a:r>
            <a:r>
              <a:rPr lang="en-US" altLang="zh-CN" dirty="0" smtClean="0"/>
              <a:t>6</a:t>
            </a:r>
            <a:r>
              <a:rPr lang="zh-CN" altLang="en-US" dirty="0" smtClean="0"/>
              <a:t>个地级市建立了</a:t>
            </a:r>
            <a:r>
              <a:rPr lang="en-US" altLang="zh-CN" dirty="0" smtClean="0"/>
              <a:t>50</a:t>
            </a:r>
            <a:r>
              <a:rPr lang="zh-CN" altLang="en-US" dirty="0" smtClean="0"/>
              <a:t>个自助洗车服务站约</a:t>
            </a:r>
            <a:r>
              <a:rPr lang="en-US" altLang="zh-CN" dirty="0" smtClean="0"/>
              <a:t>90</a:t>
            </a:r>
            <a:r>
              <a:rPr lang="zh-CN" altLang="en-US" dirty="0" smtClean="0"/>
              <a:t>台机器的规模。其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年度的单台机器总平均日收入约为</a:t>
            </a:r>
            <a:r>
              <a:rPr lang="en-US" altLang="zh-CN" dirty="0" smtClean="0"/>
              <a:t>80-100</a:t>
            </a:r>
            <a:r>
              <a:rPr lang="zh-CN" altLang="en-US" dirty="0" smtClean="0"/>
              <a:t>元。</a:t>
            </a:r>
            <a:endParaRPr lang="en-US" altLang="zh-CN" dirty="0" smtClean="0"/>
          </a:p>
          <a:p>
            <a:r>
              <a:rPr lang="zh-CN" altLang="en-US" dirty="0" smtClean="0"/>
              <a:t>日场租按</a:t>
            </a:r>
            <a:r>
              <a:rPr lang="en-US" altLang="zh-CN" dirty="0" smtClean="0"/>
              <a:t>3</a:t>
            </a:r>
            <a:r>
              <a:rPr lang="zh-CN" altLang="en-US" dirty="0" smtClean="0"/>
              <a:t>个车位</a:t>
            </a:r>
            <a:r>
              <a:rPr lang="en-US" altLang="zh-CN" dirty="0" smtClean="0"/>
              <a:t>3</a:t>
            </a:r>
            <a:r>
              <a:rPr lang="zh-CN" altLang="en-US" dirty="0" smtClean="0"/>
              <a:t>*</a:t>
            </a:r>
            <a:r>
              <a:rPr lang="en-US" altLang="zh-CN" dirty="0" smtClean="0"/>
              <a:t>10=30</a:t>
            </a:r>
            <a:r>
              <a:rPr lang="zh-CN" altLang="en-US" dirty="0" smtClean="0"/>
              <a:t>元，日水电按</a:t>
            </a:r>
            <a:r>
              <a:rPr lang="en-US" altLang="zh-CN" dirty="0" smtClean="0"/>
              <a:t>10%</a:t>
            </a:r>
            <a:r>
              <a:rPr lang="zh-CN" altLang="en-US" dirty="0" smtClean="0"/>
              <a:t>*</a:t>
            </a:r>
            <a:r>
              <a:rPr lang="en-US" altLang="zh-CN" dirty="0" smtClean="0"/>
              <a:t>100=10</a:t>
            </a:r>
            <a:r>
              <a:rPr lang="zh-CN" altLang="en-US" dirty="0" smtClean="0"/>
              <a:t>元，日折旧、维护和平台使用费</a:t>
            </a:r>
            <a:r>
              <a:rPr lang="en-US" altLang="zh-CN" dirty="0" smtClean="0"/>
              <a:t>10</a:t>
            </a:r>
            <a:r>
              <a:rPr lang="zh-CN" altLang="en-US" dirty="0" smtClean="0"/>
              <a:t>元，日纯收入为</a:t>
            </a:r>
            <a:r>
              <a:rPr lang="en-US" altLang="zh-CN" dirty="0" smtClean="0"/>
              <a:t>30-50</a:t>
            </a:r>
            <a:r>
              <a:rPr lang="zh-CN" altLang="en-US" dirty="0" smtClean="0"/>
              <a:t>元。</a:t>
            </a:r>
            <a:r>
              <a:rPr lang="en-US" altLang="zh-CN" dirty="0" smtClean="0"/>
              <a:t>12-15</a:t>
            </a:r>
            <a:r>
              <a:rPr lang="zh-CN" altLang="en-US" dirty="0" smtClean="0"/>
              <a:t>个月回收自助洗车服务站的投资。</a:t>
            </a:r>
            <a:endParaRPr lang="zh-CN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28596" y="2571744"/>
            <a:ext cx="8229600" cy="928694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00B050"/>
                </a:solidFill>
                <a:latin typeface="华文琥珀" pitchFamily="2" charset="-122"/>
                <a:ea typeface="华文琥珀" pitchFamily="2" charset="-122"/>
              </a:rPr>
              <a:t>云网物联自助洗车系统</a:t>
            </a:r>
            <a:endParaRPr lang="zh-CN" altLang="en-US" dirty="0">
              <a:solidFill>
                <a:srgbClr val="00B05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14300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+mn-ea"/>
                <a:ea typeface="+mn-ea"/>
              </a:rPr>
              <a:t>公司简介</a:t>
            </a:r>
            <a:endParaRPr lang="zh-CN" altLang="en-US" b="1" dirty="0">
              <a:solidFill>
                <a:srgbClr val="00B050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4000527"/>
          </a:xfrm>
        </p:spPr>
        <p:txBody>
          <a:bodyPr/>
          <a:lstStyle/>
          <a:p>
            <a:r>
              <a:rPr lang="zh-CN" altLang="en-US" sz="2800" dirty="0" smtClean="0"/>
              <a:t>广州市云剑电子技术有限公司成立于</a:t>
            </a:r>
            <a:r>
              <a:rPr lang="en-US" altLang="zh-CN" sz="2800" dirty="0" smtClean="0"/>
              <a:t>2006</a:t>
            </a:r>
            <a:r>
              <a:rPr lang="zh-CN" altLang="en-US" sz="2800" dirty="0" smtClean="0"/>
              <a:t>年。</a:t>
            </a:r>
            <a:endParaRPr lang="en-US" altLang="zh-CN" sz="2800" dirty="0" smtClean="0"/>
          </a:p>
          <a:p>
            <a:r>
              <a:rPr lang="zh-CN" altLang="en-US" sz="2800" dirty="0" smtClean="0"/>
              <a:t>致力通讯与控制工程产品和方案十余年，专注互联网云平台</a:t>
            </a:r>
            <a:r>
              <a:rPr lang="en-US" altLang="zh-CN" sz="2800" dirty="0" smtClean="0"/>
              <a:t>+</a:t>
            </a:r>
            <a:r>
              <a:rPr lang="zh-CN" altLang="en-US" sz="2800" dirty="0" smtClean="0"/>
              <a:t>落地设备的实现。</a:t>
            </a:r>
            <a:endParaRPr lang="en-US" altLang="zh-CN" sz="2800" dirty="0" smtClean="0"/>
          </a:p>
          <a:p>
            <a:r>
              <a:rPr lang="zh-CN" altLang="en-US" sz="2800" dirty="0" smtClean="0"/>
              <a:t>专业从事各种硬件设备的以太网、互联网接入，以及物联网的开发、应用。</a:t>
            </a:r>
            <a:endParaRPr lang="en-US" altLang="zh-CN" sz="2800" dirty="0" smtClean="0"/>
          </a:p>
          <a:p>
            <a:r>
              <a:rPr lang="zh-CN" altLang="en-US" dirty="0" smtClean="0"/>
              <a:t>微信公众号开发、移动支付应用</a:t>
            </a:r>
            <a:endParaRPr lang="en-US" altLang="zh-CN" dirty="0" smtClean="0"/>
          </a:p>
          <a:p>
            <a:r>
              <a:rPr lang="zh-CN" altLang="en-US" dirty="0" smtClean="0"/>
              <a:t>自助洗车控制系统研发生产</a:t>
            </a:r>
            <a:r>
              <a:rPr lang="en-US" altLang="zh-CN" dirty="0" smtClean="0"/>
              <a:t>3</a:t>
            </a:r>
            <a:r>
              <a:rPr lang="zh-CN" altLang="en-US" smtClean="0"/>
              <a:t>年经验积累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B050"/>
                </a:solidFill>
                <a:effectLst>
                  <a:outerShdw blurRad="12700" dist="50800" sx="1000" sy="1000" algn="ctr" rotWithShape="0">
                    <a:srgbClr val="000000"/>
                  </a:outerShdw>
                </a:effectLst>
                <a:latin typeface="+mn-ea"/>
                <a:ea typeface="+mn-ea"/>
              </a:rPr>
              <a:t>云剑自助洗车控制系统</a:t>
            </a:r>
            <a:endParaRPr lang="zh-CN" altLang="en-US" b="1" dirty="0">
              <a:solidFill>
                <a:srgbClr val="00B050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857232"/>
            <a:ext cx="8643998" cy="5786478"/>
          </a:xfrm>
        </p:spPr>
        <p:txBody>
          <a:bodyPr>
            <a:normAutofit fontScale="92500"/>
          </a:bodyPr>
          <a:lstStyle/>
          <a:p>
            <a:r>
              <a:rPr lang="zh-CN" altLang="en-US" sz="3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加盟商户直接管理洗车机</a:t>
            </a:r>
            <a:endParaRPr lang="en-US" altLang="zh-CN" sz="30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洗车价格、分时段折扣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涨价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、车机维护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换机油、加泡沫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网络接入方式多样</a:t>
            </a:r>
            <a:endParaRPr lang="en-US" altLang="zh-CN" sz="30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GPRS/CDMA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NBIoT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、以太网直接接入、无线扩频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以太网接入。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洗车费用支付方式多种多样</a:t>
            </a:r>
            <a:endParaRPr lang="en-US" altLang="zh-CN" sz="30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会员登录、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IC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卡支付、投币、微信扫码支付。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电机堵转检测和自动控制</a:t>
            </a:r>
            <a:endParaRPr lang="en-US" altLang="zh-CN" sz="30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电机启动后水枪未开时自动检测并控制电机暂停、待水枪打开后重启。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语音提示</a:t>
            </a:r>
            <a:endParaRPr lang="en-US" altLang="zh-CN" sz="30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可根据商户要求定制提示语音。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落地终端设备配置可繁可简</a:t>
            </a:r>
            <a:endParaRPr lang="en-US" altLang="zh-CN" sz="30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主机、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路输出控制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带水压检测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寸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LCD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全彩屏、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LED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屏、金属防水键盘、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RFID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读卡模块、投币器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(1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元硬币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寸电视广告屏。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229600" cy="857256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solidFill>
                  <a:srgbClr val="00B050"/>
                </a:solidFill>
              </a:rPr>
              <a:t>附件一传统洗车行与自助洗车盈利分析</a:t>
            </a:r>
            <a:endParaRPr lang="zh-CN" altLang="en-US" sz="3600" b="1" dirty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428736"/>
            <a:ext cx="8515352" cy="5168905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b="1" dirty="0" smtClean="0"/>
              <a:t>洗车行：均洗车单价</a:t>
            </a:r>
            <a:r>
              <a:rPr lang="en-US" altLang="zh-CN" b="1" dirty="0" smtClean="0"/>
              <a:t>20</a:t>
            </a:r>
            <a:r>
              <a:rPr lang="zh-CN" altLang="en-US" b="1" dirty="0" smtClean="0"/>
              <a:t>元</a:t>
            </a:r>
            <a:r>
              <a:rPr lang="en-US" altLang="zh-CN" b="1" dirty="0" smtClean="0"/>
              <a:t>/</a:t>
            </a:r>
            <a:r>
              <a:rPr lang="zh-CN" altLang="en-US" b="1" dirty="0" smtClean="0"/>
              <a:t>车，日均洗车数量</a:t>
            </a:r>
            <a:r>
              <a:rPr lang="en-US" altLang="zh-CN" b="1" dirty="0" smtClean="0"/>
              <a:t>A,</a:t>
            </a:r>
            <a:r>
              <a:rPr lang="zh-CN" altLang="en-US" b="1" dirty="0" smtClean="0"/>
              <a:t>主营月收入</a:t>
            </a:r>
            <a:r>
              <a:rPr lang="en-US" altLang="zh-CN" b="1" dirty="0" smtClean="0"/>
              <a:t>600*A</a:t>
            </a:r>
            <a:r>
              <a:rPr lang="zh-CN" altLang="en-US" b="1" dirty="0" smtClean="0"/>
              <a:t>元。</a:t>
            </a:r>
            <a:endParaRPr lang="en-US" altLang="zh-CN" b="1" dirty="0" smtClean="0"/>
          </a:p>
          <a:p>
            <a:r>
              <a:rPr lang="zh-CN" altLang="en-US" b="1" dirty="0" smtClean="0"/>
              <a:t>自助洗车：均洗车单价</a:t>
            </a:r>
            <a:r>
              <a:rPr lang="en-US" altLang="zh-CN" b="1" dirty="0" smtClean="0"/>
              <a:t>7</a:t>
            </a:r>
            <a:r>
              <a:rPr lang="zh-CN" altLang="en-US" b="1" dirty="0" smtClean="0"/>
              <a:t>元</a:t>
            </a:r>
            <a:r>
              <a:rPr lang="en-US" altLang="zh-CN" b="1" dirty="0" smtClean="0"/>
              <a:t>/</a:t>
            </a:r>
            <a:r>
              <a:rPr lang="zh-CN" altLang="en-US" b="1" dirty="0" smtClean="0"/>
              <a:t>车，日均洗车数量</a:t>
            </a:r>
            <a:r>
              <a:rPr lang="en-US" altLang="zh-CN" b="1" dirty="0" smtClean="0"/>
              <a:t>B,</a:t>
            </a:r>
            <a:r>
              <a:rPr lang="zh-CN" altLang="en-US" b="1" dirty="0" smtClean="0"/>
              <a:t>主营月收入</a:t>
            </a:r>
            <a:r>
              <a:rPr lang="en-US" altLang="zh-CN" b="1" dirty="0" smtClean="0"/>
              <a:t>210*B</a:t>
            </a:r>
            <a:r>
              <a:rPr lang="zh-CN" altLang="en-US" b="1" dirty="0" smtClean="0"/>
              <a:t>元。</a:t>
            </a:r>
          </a:p>
          <a:p>
            <a:r>
              <a:rPr lang="zh-CN" altLang="en-US" b="1" dirty="0" smtClean="0"/>
              <a:t>场地租金、装修折旧费：自助洗车较低，认为相同。</a:t>
            </a:r>
            <a:endParaRPr lang="en-US" altLang="zh-CN" b="1" dirty="0" smtClean="0"/>
          </a:p>
          <a:p>
            <a:r>
              <a:rPr lang="zh-CN" altLang="en-US" b="1" dirty="0" smtClean="0"/>
              <a:t>水电、清洁易耗品费用：自助洗车较低，认为相同。</a:t>
            </a:r>
            <a:endParaRPr lang="en-US" altLang="zh-CN" b="1" dirty="0" smtClean="0"/>
          </a:p>
          <a:p>
            <a:r>
              <a:rPr lang="zh-CN" altLang="en-US" b="1" dirty="0" smtClean="0"/>
              <a:t>设备按</a:t>
            </a:r>
            <a:r>
              <a:rPr lang="en-US" altLang="zh-CN" b="1" dirty="0" smtClean="0"/>
              <a:t>5</a:t>
            </a:r>
            <a:r>
              <a:rPr lang="zh-CN" altLang="en-US" b="1" dirty="0" smtClean="0"/>
              <a:t>年期折旧，自助洗车单个终端高出</a:t>
            </a:r>
            <a:r>
              <a:rPr lang="en-US" altLang="zh-CN" b="1" dirty="0" smtClean="0">
                <a:solidFill>
                  <a:srgbClr val="00B050"/>
                </a:solidFill>
              </a:rPr>
              <a:t>4000</a:t>
            </a:r>
            <a:r>
              <a:rPr lang="zh-CN" altLang="en-US" b="1" dirty="0" smtClean="0">
                <a:solidFill>
                  <a:srgbClr val="00B050"/>
                </a:solidFill>
              </a:rPr>
              <a:t>元</a:t>
            </a:r>
            <a:r>
              <a:rPr lang="en-US" altLang="zh-CN" b="1" dirty="0" smtClean="0">
                <a:solidFill>
                  <a:srgbClr val="00B050"/>
                </a:solidFill>
              </a:rPr>
              <a:t>/60</a:t>
            </a:r>
            <a:r>
              <a:rPr lang="zh-CN" altLang="en-US" b="1" dirty="0" smtClean="0">
                <a:solidFill>
                  <a:srgbClr val="00B050"/>
                </a:solidFill>
              </a:rPr>
              <a:t>月约</a:t>
            </a:r>
            <a:r>
              <a:rPr lang="en-US" altLang="zh-CN" b="1" dirty="0" smtClean="0">
                <a:solidFill>
                  <a:srgbClr val="00B050"/>
                </a:solidFill>
              </a:rPr>
              <a:t>70</a:t>
            </a:r>
            <a:r>
              <a:rPr lang="zh-CN" altLang="en-US" b="1" dirty="0" smtClean="0"/>
              <a:t>元，维修和配件费、流量费合计</a:t>
            </a:r>
            <a:r>
              <a:rPr lang="en-US" altLang="zh-CN" b="1" dirty="0" smtClean="0"/>
              <a:t>180</a:t>
            </a:r>
            <a:r>
              <a:rPr lang="zh-CN" altLang="en-US" b="1" dirty="0" smtClean="0"/>
              <a:t>元。</a:t>
            </a:r>
            <a:endParaRPr lang="en-US" altLang="zh-CN" b="1" dirty="0" smtClean="0"/>
          </a:p>
          <a:p>
            <a:r>
              <a:rPr lang="zh-CN" altLang="en-US" b="1" dirty="0" smtClean="0"/>
              <a:t>人工：洗车行按</a:t>
            </a:r>
            <a:r>
              <a:rPr lang="en-US" altLang="zh-CN" b="1" dirty="0" smtClean="0"/>
              <a:t>3</a:t>
            </a:r>
            <a:r>
              <a:rPr lang="zh-CN" altLang="en-US" b="1" dirty="0" smtClean="0"/>
              <a:t>人月薪</a:t>
            </a:r>
            <a:r>
              <a:rPr lang="en-US" altLang="zh-CN" b="1" dirty="0" smtClean="0"/>
              <a:t>2000</a:t>
            </a:r>
            <a:r>
              <a:rPr lang="zh-CN" altLang="en-US" b="1" dirty="0" smtClean="0"/>
              <a:t>元计算为</a:t>
            </a:r>
            <a:r>
              <a:rPr lang="en-US" altLang="zh-CN" b="1" dirty="0" smtClean="0"/>
              <a:t>6000</a:t>
            </a:r>
            <a:r>
              <a:rPr lang="zh-CN" altLang="en-US" b="1" dirty="0" smtClean="0"/>
              <a:t>元；自助洗车现场操作无须人员，只需在县或市级的行政区域内配备一名维护技术员，若区域内已运营自助洗车设备数量为</a:t>
            </a:r>
            <a:r>
              <a:rPr lang="en-US" altLang="zh-CN" b="1" dirty="0" smtClean="0"/>
              <a:t>Q</a:t>
            </a:r>
            <a:r>
              <a:rPr lang="zh-CN" altLang="en-US" b="1" dirty="0" smtClean="0"/>
              <a:t>，则人工费用为</a:t>
            </a:r>
            <a:r>
              <a:rPr lang="en-US" altLang="zh-CN" b="1" dirty="0" smtClean="0"/>
              <a:t>6000</a:t>
            </a:r>
            <a:r>
              <a:rPr lang="zh-CN" altLang="en-US" b="1" dirty="0" smtClean="0"/>
              <a:t>元</a:t>
            </a:r>
            <a:r>
              <a:rPr lang="en-US" altLang="zh-CN" b="1" dirty="0" smtClean="0"/>
              <a:t>/Q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r>
              <a:rPr lang="zh-CN" altLang="en-US" b="1" dirty="0" smtClean="0"/>
              <a:t>云平台数据服务中心使用费：洗车行无；自助洗车按月营业收入额</a:t>
            </a:r>
            <a:r>
              <a:rPr lang="en-US" altLang="zh-CN" b="1" dirty="0" smtClean="0"/>
              <a:t>3%</a:t>
            </a:r>
            <a:r>
              <a:rPr lang="zh-CN" altLang="en-US" b="1" dirty="0" smtClean="0"/>
              <a:t>支付。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zh-CN" altLang="en-US" sz="4000" b="1" dirty="0" smtClean="0">
                <a:solidFill>
                  <a:srgbClr val="00B050"/>
                </a:solidFill>
              </a:rPr>
              <a:t>附件二传统洗车行与自助洗车盈利分析</a:t>
            </a:r>
            <a:endParaRPr lang="zh-CN" altLang="en-US" dirty="0"/>
          </a:p>
        </p:txBody>
      </p:sp>
      <p:pic>
        <p:nvPicPr>
          <p:cNvPr id="6" name="内容占位符 5" descr="348845010@chatroom_1489857959078_3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643182"/>
            <a:ext cx="8295862" cy="2428892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zh-CN" altLang="en-US" sz="4000" b="1" dirty="0" smtClean="0">
                <a:solidFill>
                  <a:srgbClr val="00B050"/>
                </a:solidFill>
              </a:rPr>
              <a:t>附件三自助洗车与传统洗车行盈利分析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pic>
        <p:nvPicPr>
          <p:cNvPr id="6" name="内容占位符 5" descr="348845010@chatroom_1489902918122_6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1777" y="1643050"/>
            <a:ext cx="8633794" cy="450059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1422</TotalTime>
  <Words>2011</Words>
  <Application>Microsoft Office PowerPoint</Application>
  <PresentationFormat>全屏显示(4:3)</PresentationFormat>
  <Paragraphs>138</Paragraphs>
  <Slides>30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自助洗车服务市场分析</vt:lpstr>
      <vt:lpstr>洗车服务市场规模</vt:lpstr>
      <vt:lpstr>年度百亿元的刚性市场需求</vt:lpstr>
      <vt:lpstr>各地洗车服务市场规模</vt:lpstr>
      <vt:lpstr>洗车服务市场业态</vt:lpstr>
      <vt:lpstr>洗车服务行业的经营模式</vt:lpstr>
      <vt:lpstr>自助洗车的特点(1)</vt:lpstr>
      <vt:lpstr>自助洗车的特点(2)</vt:lpstr>
      <vt:lpstr>传统洗车行、自动洗车机、专业洗车设备+车主自助洗车 比较</vt:lpstr>
      <vt:lpstr>预约上门定点洗车模式的衰落</vt:lpstr>
      <vt:lpstr>自助洗车模式的竞争优势</vt:lpstr>
      <vt:lpstr>自助洗车与传统洗车行盈利对比</vt:lpstr>
      <vt:lpstr>自助洗车良好的用户体验</vt:lpstr>
      <vt:lpstr>自助洗车服务推广和增值(1)</vt:lpstr>
      <vt:lpstr>自助洗车服务推广和增值(2)</vt:lpstr>
      <vt:lpstr>自助洗车环保优势</vt:lpstr>
      <vt:lpstr>自助洗车设备和服务投资时机和方案</vt:lpstr>
      <vt:lpstr>自助洗车设备和服务市场现状</vt:lpstr>
      <vt:lpstr>投资正当行时</vt:lpstr>
      <vt:lpstr>投资方案和收入预期</vt:lpstr>
      <vt:lpstr>远景</vt:lpstr>
      <vt:lpstr>风险点</vt:lpstr>
      <vt:lpstr>投资、运营的关键点</vt:lpstr>
      <vt:lpstr>某地服务运营实际数据</vt:lpstr>
      <vt:lpstr>云网物联自助洗车系统</vt:lpstr>
      <vt:lpstr>公司简介</vt:lpstr>
      <vt:lpstr>云剑自助洗车控制系统</vt:lpstr>
      <vt:lpstr>附件一传统洗车行与自助洗车盈利分析</vt:lpstr>
      <vt:lpstr>附件二传统洗车行与自助洗车盈利分析</vt:lpstr>
      <vt:lpstr>附件三自助洗车与传统洗车行盈利分析</vt:lpstr>
    </vt:vector>
  </TitlesOfParts>
  <Company>China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投资百万撬动百亿市场</dc:title>
  <dc:creator>dreamsummit</dc:creator>
  <cp:lastModifiedBy>lenovo</cp:lastModifiedBy>
  <cp:revision>174</cp:revision>
  <dcterms:created xsi:type="dcterms:W3CDTF">2017-03-15T14:15:09Z</dcterms:created>
  <dcterms:modified xsi:type="dcterms:W3CDTF">2017-11-08T14:18:10Z</dcterms:modified>
</cp:coreProperties>
</file>